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7" r:id="rId4"/>
    <p:sldId id="329" r:id="rId5"/>
    <p:sldId id="315" r:id="rId6"/>
    <p:sldId id="328" r:id="rId7"/>
    <p:sldId id="332" r:id="rId8"/>
    <p:sldId id="311" r:id="rId9"/>
    <p:sldId id="313" r:id="rId10"/>
    <p:sldId id="316" r:id="rId11"/>
    <p:sldId id="312" r:id="rId12"/>
    <p:sldId id="330" r:id="rId13"/>
    <p:sldId id="317" r:id="rId14"/>
    <p:sldId id="319" r:id="rId15"/>
    <p:sldId id="320" r:id="rId16"/>
    <p:sldId id="321" r:id="rId17"/>
    <p:sldId id="291" r:id="rId18"/>
    <p:sldId id="322" r:id="rId19"/>
    <p:sldId id="323" r:id="rId20"/>
    <p:sldId id="324" r:id="rId21"/>
    <p:sldId id="263" r:id="rId22"/>
    <p:sldId id="325" r:id="rId23"/>
    <p:sldId id="326" r:id="rId24"/>
    <p:sldId id="267" r:id="rId25"/>
    <p:sldId id="266" r:id="rId26"/>
    <p:sldId id="268" r:id="rId27"/>
    <p:sldId id="269" r:id="rId28"/>
    <p:sldId id="286" r:id="rId29"/>
    <p:sldId id="327" r:id="rId30"/>
    <p:sldId id="333" r:id="rId31"/>
    <p:sldId id="265" r:id="rId32"/>
    <p:sldId id="309" r:id="rId33"/>
    <p:sldId id="261" r:id="rId34"/>
    <p:sldId id="301" r:id="rId35"/>
    <p:sldId id="262" r:id="rId36"/>
    <p:sldId id="31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03" r:id="rId46"/>
    <p:sldId id="304" r:id="rId47"/>
    <p:sldId id="279" r:id="rId48"/>
    <p:sldId id="307" r:id="rId49"/>
    <p:sldId id="280" r:id="rId50"/>
    <p:sldId id="281" r:id="rId51"/>
    <p:sldId id="306" r:id="rId52"/>
    <p:sldId id="282" r:id="rId53"/>
    <p:sldId id="308" r:id="rId54"/>
    <p:sldId id="283" r:id="rId55"/>
    <p:sldId id="275" r:id="rId56"/>
    <p:sldId id="276" r:id="rId57"/>
    <p:sldId id="28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/>
    <p:restoredTop sz="94598"/>
  </p:normalViewPr>
  <p:slideViewPr>
    <p:cSldViewPr snapToGrid="0" snapToObjects="1">
      <p:cViewPr>
        <p:scale>
          <a:sx n="112" d="100"/>
          <a:sy n="112" d="100"/>
        </p:scale>
        <p:origin x="776" y="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The evolution</a:t>
            </a:r>
            <a:br>
              <a:rPr lang="en-US" sz="2800" dirty="0"/>
            </a:br>
            <a:r>
              <a:rPr lang="en-US" sz="2800" dirty="0"/>
              <a:t>of technology.</a:t>
            </a:r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collaborative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mean by service velocity?</a:t>
            </a:r>
          </a:p>
          <a:p>
            <a:endParaRPr lang="en-US" dirty="0"/>
          </a:p>
          <a:p>
            <a:pPr lvl="1"/>
            <a:r>
              <a:rPr lang="en-US" dirty="0"/>
              <a:t>Amazon deploys code to production every second (50M deployments/year).</a:t>
            </a:r>
          </a:p>
          <a:p>
            <a:endParaRPr lang="en-US" dirty="0"/>
          </a:p>
          <a:p>
            <a:pPr lvl="1"/>
            <a:r>
              <a:rPr lang="en-US" dirty="0"/>
              <a:t>Netflix deploys new software releases </a:t>
            </a:r>
            <a:r>
              <a:rPr lang="en-US" b="1" dirty="0"/>
              <a:t>thousands</a:t>
            </a:r>
            <a:r>
              <a:rPr lang="en-US" dirty="0"/>
              <a:t> of times a day. </a:t>
            </a:r>
          </a:p>
        </p:txBody>
      </p:sp>
    </p:spTree>
    <p:extLst>
      <p:ext uri="{BB962C8B-B14F-4D97-AF65-F5344CB8AC3E}">
        <p14:creationId xmlns:p14="http://schemas.microsoft.com/office/powerpoint/2010/main" val="15134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2016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33AD8-121A-D043-B4E8-516E759B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" y="721895"/>
            <a:ext cx="9062554" cy="53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9A60-32BD-5947-9FD0-23BBB98F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13" y="548640"/>
            <a:ext cx="7481087" cy="56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Application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Architects focused on the big picture.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The fastest growing form of infrastructure today.</a:t>
            </a:r>
          </a:p>
          <a:p>
            <a:endParaRPr lang="en-US" dirty="0"/>
          </a:p>
          <a:p>
            <a:r>
              <a:rPr lang="en-US" dirty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course is a start of a journey, not a destination. It takes years of experience to become an expert.</a:t>
            </a:r>
          </a:p>
          <a:p>
            <a:endParaRPr lang="en-US" dirty="0"/>
          </a:p>
          <a:p>
            <a:r>
              <a:rPr lang="en-US" dirty="0"/>
              <a:t>We don't just talk about concepts, we write code and work with different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 Share your knowledge and experience with the class. </a:t>
            </a:r>
          </a:p>
          <a:p>
            <a:endParaRPr lang="en-US" dirty="0"/>
          </a:p>
          <a:p>
            <a:r>
              <a:rPr lang="en-US" dirty="0"/>
              <a:t>Assignments will start out fairly easy at first,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semesters: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</a:t>
            </a:r>
            <a:r>
              <a:rPr lang="is-IS" dirty="0"/>
              <a:t>…”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20+ years in IT working </a:t>
            </a:r>
            <a:br>
              <a:rPr lang="en-US" sz="2800" dirty="0"/>
            </a:br>
            <a:r>
              <a:rPr lang="en-US" sz="2800" dirty="0"/>
              <a:t>with tech startups and 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Currently DevOps Engineer with </a:t>
            </a:r>
            <a:r>
              <a:rPr lang="en-US" sz="2400" dirty="0" err="1"/>
              <a:t>Spok</a:t>
            </a:r>
            <a:endParaRPr lang="en-US" sz="2400" dirty="0"/>
          </a:p>
          <a:p>
            <a:pPr lvl="1"/>
            <a:endParaRPr lang="en-US" sz="2800" dirty="0"/>
          </a:p>
          <a:p>
            <a:r>
              <a:rPr lang="en-US" sz="2800" dirty="0"/>
              <a:t>AWS Certified Solutions Architect &amp; Developer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quickly learn Git on your own if you don't already know it (you should since almost every company uses it now).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Up vs.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Single large webserver vs. many small webservers.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48605" y="3012122"/>
          <a:ext cx="609600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large s</a:t>
                      </a:r>
                      <a:r>
                        <a:rPr lang="en-US" dirty="0"/>
                        <a:t>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small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More challenging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Unlimited* amount of processing, memory &amp;</a:t>
                      </a:r>
                      <a:r>
                        <a:rPr lang="en-US" baseline="0" dirty="0"/>
                        <a:t> I/O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Requires</a:t>
                      </a:r>
                      <a:r>
                        <a:rPr lang="en-US" baseline="0" dirty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 needs to support</a:t>
                      </a:r>
                      <a:r>
                        <a:rPr lang="en-US" baseline="0" dirty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infrastructure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May need to support thousands of users concurrently.</a:t>
            </a:r>
          </a:p>
          <a:p>
            <a:endParaRPr lang="en-US" dirty="0"/>
          </a:p>
          <a:p>
            <a:r>
              <a:rPr lang="en-US" dirty="0"/>
              <a:t>Need to route user requests through the appropriate services on different computing nodes.</a:t>
            </a:r>
          </a:p>
          <a:p>
            <a:endParaRPr lang="en-US" dirty="0"/>
          </a:p>
          <a:p>
            <a:r>
              <a:rPr lang="en-US" dirty="0"/>
              <a:t>Need to distribute and partition data across many systems.</a:t>
            </a:r>
          </a:p>
          <a:p>
            <a:endParaRPr lang="en-US" dirty="0"/>
          </a:p>
          <a:p>
            <a:r>
              <a:rPr lang="en-US" dirty="0"/>
              <a:t>Need to provide fault tolerance to deliver a reliable service.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87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bit about patterns</a:t>
            </a:r>
            <a:r>
              <a:rPr lang="is-IS" dirty="0"/>
              <a:t>…</a:t>
            </a:r>
          </a:p>
          <a:p>
            <a:endParaRPr lang="is-IS" dirty="0"/>
          </a:p>
          <a:p>
            <a:pPr lvl="1"/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lvl="2"/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7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do you hope to learn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 server in a predetermined order</a:t>
            </a:r>
          </a:p>
          <a:p>
            <a:pPr lvl="2"/>
            <a:r>
              <a:rPr lang="en-US" dirty="0"/>
              <a:t>Can also be accomplished with DNS settings and is sometimes referred to as </a:t>
            </a:r>
            <a:r>
              <a:rPr lang="en-US" i="1" dirty="0"/>
              <a:t>spray-and-pray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Least load</a:t>
            </a:r>
            <a:r>
              <a:rPr lang="en-US" dirty="0"/>
              <a:t>: Load balancer monitors load of each server and sends requests to least loaded system</a:t>
            </a:r>
          </a:p>
          <a:p>
            <a:pPr lvl="2"/>
            <a:r>
              <a:rPr lang="en-US" dirty="0"/>
              <a:t>Problem? What if least loaded system is actually a new system added to the server fleet.</a:t>
            </a:r>
          </a:p>
          <a:p>
            <a:pPr lvl="2"/>
            <a:r>
              <a:rPr lang="en-US" dirty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Solution = </a:t>
            </a:r>
            <a:r>
              <a:rPr lang="en-US" b="1" dirty="0"/>
              <a:t>slow start.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Weighted round robin</a:t>
            </a:r>
            <a:r>
              <a:rPr lang="en-US" dirty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/>
              <a:t>Maybe some servers are more powerful than others.</a:t>
            </a:r>
          </a:p>
          <a:p>
            <a:pPr lvl="2"/>
            <a:r>
              <a:rPr lang="en-US" dirty="0"/>
              <a:t>Example: Server A is weighted at 100 and Server B is weighted at 50.</a:t>
            </a:r>
          </a:p>
        </p:txBody>
      </p:sp>
    </p:spTree>
    <p:extLst>
      <p:ext uri="{BB962C8B-B14F-4D97-AF65-F5344CB8AC3E}">
        <p14:creationId xmlns:p14="http://schemas.microsoft.com/office/powerpoint/2010/main" val="4109701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Proxy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856504" y="4002832"/>
            <a:ext cx="4883261" cy="23382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 proxy service takes an incoming request and may query multiple backend systems to create an aggregate response.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Response impacted by </a:t>
            </a:r>
            <a:br>
              <a:rPr lang="en-US" dirty="0"/>
            </a:br>
            <a:r>
              <a:rPr lang="en-US" dirty="0"/>
              <a:t>highest latency response.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Increases application reliability (retries)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distributed state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State </a:t>
            </a:r>
            <a:r>
              <a:rPr lang="en-US" dirty="0"/>
              <a:t>refers to data that an application needs to </a:t>
            </a:r>
            <a:r>
              <a:rPr lang="en-US" b="1" dirty="0"/>
              <a:t>persist</a:t>
            </a:r>
            <a:r>
              <a:rPr lang="en-US" dirty="0"/>
              <a:t> (store) for a long duration.</a:t>
            </a:r>
          </a:p>
          <a:p>
            <a:endParaRPr lang="en-US" dirty="0"/>
          </a:p>
          <a:p>
            <a:r>
              <a:rPr lang="en-US" dirty="0"/>
              <a:t>Large distributed systems need to persist data.</a:t>
            </a:r>
          </a:p>
          <a:p>
            <a:pPr lvl="1"/>
            <a:r>
              <a:rPr lang="en-US" dirty="0"/>
              <a:t>A single database server will eventually run out of processing power, memory, or storage.</a:t>
            </a:r>
          </a:p>
          <a:p>
            <a:pPr lvl="2"/>
            <a:r>
              <a:rPr lang="en-US" dirty="0"/>
              <a:t>Facebook can’t store all their data on a single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Need to store data on multiple database servers.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72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data across multiple database servers?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Key/value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Key/value</a:t>
            </a:r>
          </a:p>
          <a:p>
            <a:pPr lvl="1"/>
            <a:r>
              <a:rPr lang="en-US" dirty="0"/>
              <a:t>Store a key/value 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Query a key and get a value returned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hashing algorithm &amp; easy to shard.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Popular way to store web user sessions</a:t>
            </a:r>
          </a:p>
          <a:p>
            <a:pPr lvl="2"/>
            <a:r>
              <a:rPr lang="en-US" dirty="0"/>
              <a:t>Key = </a:t>
            </a:r>
            <a:r>
              <a:rPr lang="en-US" dirty="0" err="1"/>
              <a:t>sessionId</a:t>
            </a:r>
            <a:endParaRPr lang="en-US" dirty="0"/>
          </a:p>
          <a:p>
            <a:pPr lvl="2"/>
            <a:r>
              <a:rPr lang="en-US" dirty="0"/>
              <a:t>Value = serialized session object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Memcached</a:t>
            </a:r>
            <a:r>
              <a:rPr lang="en-US" dirty="0"/>
              <a:t>, Consul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4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3849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When do we consider software done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Columnar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Columnar</a:t>
            </a:r>
          </a:p>
          <a:p>
            <a:pPr lvl="1"/>
            <a:r>
              <a:rPr lang="en-US" dirty="0"/>
              <a:t>Imagine pivoting a traditional database 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Store columns instead of storing columns in sequential disk pages.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Offers super-fast aggregate operations due to less page lookups.</a:t>
            </a:r>
          </a:p>
          <a:p>
            <a:pPr lvl="2"/>
            <a:r>
              <a:rPr lang="en-US" dirty="0"/>
              <a:t>What’s the total profit across all products in the company?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Hbase</a:t>
            </a:r>
            <a:r>
              <a:rPr lang="en-US" dirty="0"/>
              <a:t>, AWS Redshift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47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22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Document</a:t>
            </a:r>
          </a:p>
          <a:p>
            <a:pPr lvl="1"/>
            <a:r>
              <a:rPr lang="en-US" dirty="0"/>
              <a:t>Store documents instead of individual atomic records.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document is stored in the form of </a:t>
            </a:r>
            <a:r>
              <a:rPr lang="en-US" dirty="0" err="1"/>
              <a:t>Javascript</a:t>
            </a:r>
            <a:r>
              <a:rPr lang="en-US" dirty="0"/>
              <a:t> Object Notation (JSON).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hierarchical and embedded data structures.</a:t>
            </a:r>
          </a:p>
          <a:p>
            <a:pPr lvl="2"/>
            <a:r>
              <a:rPr lang="en-US" dirty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called schema-less databases (but that’s not necessarily true).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MongoDB, AWS </a:t>
            </a:r>
            <a:r>
              <a:rPr lang="en-US" dirty="0" err="1"/>
              <a:t>DynamoDB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83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22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r>
              <a:rPr lang="en-US" dirty="0"/>
              <a:t>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Graph</a:t>
            </a:r>
          </a:p>
          <a:p>
            <a:pPr lvl="1"/>
            <a:r>
              <a:rPr lang="en-US" dirty="0"/>
              <a:t>Stores data in nodes and edges of a graph</a:t>
            </a:r>
          </a:p>
          <a:p>
            <a:pPr lvl="1"/>
            <a:r>
              <a:rPr lang="en-US" dirty="0"/>
              <a:t>Able to easily store and maintain complex relationships (social media)</a:t>
            </a:r>
          </a:p>
          <a:p>
            <a:pPr lvl="1"/>
            <a:r>
              <a:rPr lang="en-US" dirty="0"/>
              <a:t>Example Neo4j</a:t>
            </a:r>
          </a:p>
          <a:p>
            <a:pPr lvl="1"/>
            <a:endParaRPr lang="en-US" dirty="0"/>
          </a:p>
          <a:p>
            <a:r>
              <a:rPr lang="en-US" dirty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74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1: Set up accounts</a:t>
            </a:r>
          </a:p>
          <a:p>
            <a:r>
              <a:rPr lang="en-US" dirty="0"/>
              <a:t>Read </a:t>
            </a:r>
            <a:r>
              <a:rPr lang="en-US" i="1" dirty="0" err="1"/>
              <a:t>Git</a:t>
            </a:r>
            <a:r>
              <a:rPr lang="en-US" i="1" dirty="0"/>
              <a:t> Hands On Guide</a:t>
            </a:r>
          </a:p>
          <a:p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r>
              <a:rPr lang="en-US"/>
              <a:t>Watch Lecture 2 videos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software done when a developer finishes writing the code? </a:t>
            </a:r>
          </a:p>
          <a:p>
            <a:endParaRPr lang="en-US" dirty="0"/>
          </a:p>
          <a:p>
            <a:r>
              <a:rPr lang="en-US" dirty="0"/>
              <a:t>How about when it’s reviewed? </a:t>
            </a:r>
          </a:p>
          <a:p>
            <a:endParaRPr lang="en-US" dirty="0"/>
          </a:p>
          <a:p>
            <a:r>
              <a:rPr lang="en-US" dirty="0"/>
              <a:t>Maybe when it’s tested?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Software is done when it’s delivered to the customer.</a:t>
            </a:r>
          </a:p>
          <a:p>
            <a:pPr lvl="1"/>
            <a:r>
              <a:rPr lang="en-US" dirty="0"/>
              <a:t>(And then the process starts all over again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Software doesn’t provide any value to anyone until it’s actually used.</a:t>
            </a:r>
          </a:p>
          <a:p>
            <a:endParaRPr lang="en-US" dirty="0"/>
          </a:p>
          <a:p>
            <a:r>
              <a:rPr lang="en-US" dirty="0"/>
              <a:t>DevOps is primarily concerned with this software delivery lifecycle.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2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-- </a:t>
            </a:r>
            <a:r>
              <a:rPr lang="en-US" sz="1800" dirty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8830</TotalTime>
  <Words>2072</Words>
  <Application>Microsoft Macintosh PowerPoint</Application>
  <PresentationFormat>On-screen Show (4:3)</PresentationFormat>
  <Paragraphs>398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Avenir Black</vt:lpstr>
      <vt:lpstr>Calibri</vt:lpstr>
      <vt:lpstr>Mangal</vt:lpstr>
      <vt:lpstr>Wingdings</vt:lpstr>
      <vt:lpstr>Office Theme</vt:lpstr>
      <vt:lpstr>DevOps &amp; Cloud Infrastructure SEIS 665 Week 1 Distributed Infrastructure Patterns</vt:lpstr>
      <vt:lpstr>Agenda</vt:lpstr>
      <vt:lpstr>About Your Instructor</vt:lpstr>
      <vt:lpstr>Introduce yourself</vt:lpstr>
      <vt:lpstr>What’s DevOps</vt:lpstr>
      <vt:lpstr>DevOps defined</vt:lpstr>
      <vt:lpstr>DevOps defined</vt:lpstr>
      <vt:lpstr>DevOps defined</vt:lpstr>
      <vt:lpstr>What is DevOps?</vt:lpstr>
      <vt:lpstr>What is DevOps?</vt:lpstr>
      <vt:lpstr>What is DevOps?</vt:lpstr>
      <vt:lpstr>Velocity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What is distributed infrastructure?</vt:lpstr>
      <vt:lpstr>How do we scale our platform to support more users?</vt:lpstr>
      <vt:lpstr>Scale Up vs. Out</vt:lpstr>
      <vt:lpstr>Distributed infrastructure challenges</vt:lpstr>
      <vt:lpstr>Distributed infrastructure patterns</vt:lpstr>
      <vt:lpstr>Distributed infrastructure patterns</vt:lpstr>
      <vt:lpstr>Load balancing</vt:lpstr>
      <vt:lpstr>Load balancer distribution</vt:lpstr>
      <vt:lpstr>Load balancer distribution</vt:lpstr>
      <vt:lpstr>Proxy service</vt:lpstr>
      <vt:lpstr>Message queue</vt:lpstr>
      <vt:lpstr>The distributed state challenge</vt:lpstr>
      <vt:lpstr>Database Sharding</vt:lpstr>
      <vt:lpstr>Database Sharding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169</cp:revision>
  <dcterms:created xsi:type="dcterms:W3CDTF">2016-03-17T15:27:29Z</dcterms:created>
  <dcterms:modified xsi:type="dcterms:W3CDTF">2018-08-09T03:44:39Z</dcterms:modified>
</cp:coreProperties>
</file>